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5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E870-D35D-4920-935B-87D712E58D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6369FD-FB46-4151-BA89-4FCD997E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53A51B-18FC-4958-A4E4-91AFED600504}"/>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2C737A9A-6ADE-47CD-B416-2B6680E27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E5377-EA59-4BA9-9B2B-8B23AA4C69C4}"/>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73657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04D4-6D8D-4978-BE56-5178480A96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E7B2EC-3E15-43CE-AF4E-F9E0E368820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C7AC9-95B7-4DE6-B338-A0E3C34C61B1}"/>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4DF7FB8B-8DD5-4C93-AB03-1C2ADA10F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6E91D-1707-4F0E-86BD-48A8C0605DA0}"/>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425745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AE9F5C-09DB-4B35-9883-6703301A60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1E2999-7E2D-4A8A-B936-7FBF82A618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CE9404-856A-4B05-B0DA-9CBAF26B6205}"/>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98539E2B-1D96-471C-A780-E90FC78C7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070BE-B10D-4548-8F21-F548B4E74025}"/>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2710410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26BAF-0531-47B0-AA90-DF41EE4EF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198CDC-4E38-4497-BAA4-FC50C37F9B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1FE7A-986D-4493-88B5-931639DFCB30}"/>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5E2E9E8A-FAF6-40C7-AF03-3E89A01AC1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6D8AED-E913-4A40-99DA-6BAECFF583D7}"/>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259863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3D16A-8CAC-4CEE-BDC2-BFFF55C7A0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8919C8-026E-4F1C-B839-FDA3C06EB4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00315C-72EB-4A3B-8CDB-559B7CC04BC4}"/>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FE9B5B24-8DFB-4517-8CD6-9AE6B6478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D6B9C-5CD0-4C2C-A915-DC49DEEC7F89}"/>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3914392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1EAA9-7A42-4A39-ABDE-943362A742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9B205B-EAF2-439B-B595-01F1BA5300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86488A-C245-453F-A48E-1315894C4E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66A4D1-6AC2-4AE4-B06C-423EA7676837}"/>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6" name="Footer Placeholder 5">
            <a:extLst>
              <a:ext uri="{FF2B5EF4-FFF2-40B4-BE49-F238E27FC236}">
                <a16:creationId xmlns:a16="http://schemas.microsoft.com/office/drawing/2014/main" id="{AC952A84-E6AD-43CC-A62F-192CA1BB77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27BB23-7334-499E-B8E3-50191FFB4F12}"/>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2102066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74492-9498-43C4-9A27-7C0589C340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763545-8977-43F3-BE35-2D401BE6B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627499-0359-4831-80B9-7F813F8AB9B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02A281-3192-4DE9-834B-AD8993BFFE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75D496-8D4D-4FA4-91D0-7086AB3664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C5CF10-6ADC-46E4-B4B9-DC4F265166A0}"/>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8" name="Footer Placeholder 7">
            <a:extLst>
              <a:ext uri="{FF2B5EF4-FFF2-40B4-BE49-F238E27FC236}">
                <a16:creationId xmlns:a16="http://schemas.microsoft.com/office/drawing/2014/main" id="{12D34487-70E4-4CB5-8E1A-17DB39BB3E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CD43B6-CD9A-4FFE-961B-10BD62806630}"/>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79700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FCF7-F889-46F3-A20F-64C0DF3F5F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815937-C0D2-48B1-BC20-E933E726551E}"/>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4" name="Footer Placeholder 3">
            <a:extLst>
              <a:ext uri="{FF2B5EF4-FFF2-40B4-BE49-F238E27FC236}">
                <a16:creationId xmlns:a16="http://schemas.microsoft.com/office/drawing/2014/main" id="{0C832FA0-0D01-4289-868D-7982605B8A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498C74-0023-431D-9659-EB596D98BE3C}"/>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3038849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8959F-CF4E-465F-9210-D9815296CFDE}"/>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3" name="Footer Placeholder 2">
            <a:extLst>
              <a:ext uri="{FF2B5EF4-FFF2-40B4-BE49-F238E27FC236}">
                <a16:creationId xmlns:a16="http://schemas.microsoft.com/office/drawing/2014/main" id="{A5D0FFE0-AF6F-4796-9D29-CA78DB0C88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EDF18A-9EFE-4F9C-8F5E-F3A52E52A950}"/>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77771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0B275-93C3-46C6-9ED4-DC23F5748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AE5CF6-B2DA-4B71-81B9-F2D9B5A56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20FF9C-71EB-4538-94E8-2E757213AE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511465-40A3-4A05-B38E-0FC65AFDB0D8}"/>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6" name="Footer Placeholder 5">
            <a:extLst>
              <a:ext uri="{FF2B5EF4-FFF2-40B4-BE49-F238E27FC236}">
                <a16:creationId xmlns:a16="http://schemas.microsoft.com/office/drawing/2014/main" id="{87FCCEAE-9635-4105-98A4-FF61EF11C6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CD1FF-5F61-4B5A-902A-956D396E853A}"/>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1577554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AA095-0153-4B81-836D-751D00C7A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FAD266-568E-4E89-8BFA-58946DA6B3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92E3EC-9F12-4392-8F42-0F7979B25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6403F9-E809-46F1-BBB6-F87B1EB3A464}"/>
              </a:ext>
            </a:extLst>
          </p:cNvPr>
          <p:cNvSpPr>
            <a:spLocks noGrp="1"/>
          </p:cNvSpPr>
          <p:nvPr>
            <p:ph type="dt" sz="half" idx="10"/>
          </p:nvPr>
        </p:nvSpPr>
        <p:spPr/>
        <p:txBody>
          <a:bodyPr/>
          <a:lstStyle/>
          <a:p>
            <a:fld id="{4E2C9431-C1DF-4665-A181-FAF559C39AF6}" type="datetimeFigureOut">
              <a:rPr lang="en-US" smtClean="0"/>
              <a:t>4/20/2022</a:t>
            </a:fld>
            <a:endParaRPr lang="en-US"/>
          </a:p>
        </p:txBody>
      </p:sp>
      <p:sp>
        <p:nvSpPr>
          <p:cNvPr id="6" name="Footer Placeholder 5">
            <a:extLst>
              <a:ext uri="{FF2B5EF4-FFF2-40B4-BE49-F238E27FC236}">
                <a16:creationId xmlns:a16="http://schemas.microsoft.com/office/drawing/2014/main" id="{D56C7D3D-3363-4401-BC83-E55DFE0825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F5E98-C359-4B72-BA3A-E4933B17AA9A}"/>
              </a:ext>
            </a:extLst>
          </p:cNvPr>
          <p:cNvSpPr>
            <a:spLocks noGrp="1"/>
          </p:cNvSpPr>
          <p:nvPr>
            <p:ph type="sldNum" sz="quarter" idx="12"/>
          </p:nvPr>
        </p:nvSpPr>
        <p:spPr/>
        <p:txBody>
          <a:bodyPr/>
          <a:lstStyle/>
          <a:p>
            <a:fld id="{8A34061E-9C60-4872-AD0A-C6EDFD1BCF56}" type="slidenum">
              <a:rPr lang="en-US" smtClean="0"/>
              <a:t>‹#›</a:t>
            </a:fld>
            <a:endParaRPr lang="en-US"/>
          </a:p>
        </p:txBody>
      </p:sp>
    </p:spTree>
    <p:extLst>
      <p:ext uri="{BB962C8B-B14F-4D97-AF65-F5344CB8AC3E}">
        <p14:creationId xmlns:p14="http://schemas.microsoft.com/office/powerpoint/2010/main" val="359699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136313-5D85-4528-B4B6-EFB8EA9F5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9D6984-7C15-49F6-B746-349A02F4B8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C0E3D7-6A64-4C8B-828A-48798FCC8A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C9431-C1DF-4665-A181-FAF559C39AF6}" type="datetimeFigureOut">
              <a:rPr lang="en-US" smtClean="0"/>
              <a:t>4/20/2022</a:t>
            </a:fld>
            <a:endParaRPr lang="en-US"/>
          </a:p>
        </p:txBody>
      </p:sp>
      <p:sp>
        <p:nvSpPr>
          <p:cNvPr id="5" name="Footer Placeholder 4">
            <a:extLst>
              <a:ext uri="{FF2B5EF4-FFF2-40B4-BE49-F238E27FC236}">
                <a16:creationId xmlns:a16="http://schemas.microsoft.com/office/drawing/2014/main" id="{BD187F32-CD5B-4024-A1FE-0A35490B19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3773EA-B969-4371-B1E1-0573D9EB97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4061E-9C60-4872-AD0A-C6EDFD1BCF56}" type="slidenum">
              <a:rPr lang="en-US" smtClean="0"/>
              <a:t>‹#›</a:t>
            </a:fld>
            <a:endParaRPr lang="en-US"/>
          </a:p>
        </p:txBody>
      </p:sp>
    </p:spTree>
    <p:extLst>
      <p:ext uri="{BB962C8B-B14F-4D97-AF65-F5344CB8AC3E}">
        <p14:creationId xmlns:p14="http://schemas.microsoft.com/office/powerpoint/2010/main" val="365081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5;p13">
            <a:extLst>
              <a:ext uri="{FF2B5EF4-FFF2-40B4-BE49-F238E27FC236}">
                <a16:creationId xmlns:a16="http://schemas.microsoft.com/office/drawing/2014/main" id="{7C044FE6-D7AA-494A-B777-B2E8D31E8684}"/>
              </a:ext>
            </a:extLst>
          </p:cNvPr>
          <p:cNvSpPr txBox="1"/>
          <p:nvPr/>
        </p:nvSpPr>
        <p:spPr>
          <a:xfrm>
            <a:off x="2036390" y="496548"/>
            <a:ext cx="8325137" cy="838589"/>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lvl="0" algn="just"/>
            <a:r>
              <a:rPr lang="en" sz="1600" b="1" u="sng" dirty="0">
                <a:solidFill>
                  <a:srgbClr val="C00000"/>
                </a:solidFill>
              </a:rPr>
              <a:t>START</a:t>
            </a:r>
            <a:r>
              <a:rPr lang="en" sz="1600" dirty="0">
                <a:solidFill>
                  <a:srgbClr val="C00000"/>
                </a:solidFill>
              </a:rPr>
              <a:t>: </a:t>
            </a:r>
            <a:r>
              <a:rPr lang="en-US" sz="1600" dirty="0">
                <a:solidFill>
                  <a:srgbClr val="C00000"/>
                </a:solidFill>
              </a:rPr>
              <a:t>Is the program offered/sponsored by an academic or administrative unit of the University whether on or off Virginia Tech property? </a:t>
            </a:r>
            <a:r>
              <a:rPr lang="en-US" sz="1600" b="1" u="sng" dirty="0">
                <a:solidFill>
                  <a:srgbClr val="C00000"/>
                </a:solidFill>
              </a:rPr>
              <a:t>OR</a:t>
            </a:r>
            <a:r>
              <a:rPr lang="en-US" sz="1600" dirty="0">
                <a:solidFill>
                  <a:srgbClr val="C00000"/>
                </a:solidFill>
              </a:rPr>
              <a:t> Is it being conducted by a 3rd party being sponsored by or leasing space/property or a facility from an academic or administrative unit of Virginia Tech?</a:t>
            </a:r>
          </a:p>
          <a:p>
            <a:pPr marL="0" lvl="0" indent="0" algn="l" rtl="0">
              <a:spcBef>
                <a:spcPts val="0"/>
              </a:spcBef>
              <a:spcAft>
                <a:spcPts val="0"/>
              </a:spcAft>
              <a:buNone/>
            </a:pPr>
            <a:endParaRPr dirty="0"/>
          </a:p>
        </p:txBody>
      </p:sp>
      <p:sp>
        <p:nvSpPr>
          <p:cNvPr id="5" name="Google Shape;64;p13">
            <a:extLst>
              <a:ext uri="{FF2B5EF4-FFF2-40B4-BE49-F238E27FC236}">
                <a16:creationId xmlns:a16="http://schemas.microsoft.com/office/drawing/2014/main" id="{040EE276-DF8A-40F8-9257-C8B34460E559}"/>
              </a:ext>
            </a:extLst>
          </p:cNvPr>
          <p:cNvSpPr txBox="1"/>
          <p:nvPr/>
        </p:nvSpPr>
        <p:spPr>
          <a:xfrm>
            <a:off x="405216" y="2688177"/>
            <a:ext cx="8325137" cy="3498896"/>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000" b="1" u="sng" dirty="0">
                <a:solidFill>
                  <a:srgbClr val="C00000"/>
                </a:solidFill>
              </a:rPr>
              <a:t>Is the event one of the following</a:t>
            </a:r>
            <a:r>
              <a:rPr lang="en" sz="2000" b="1" dirty="0">
                <a:solidFill>
                  <a:srgbClr val="C00000"/>
                </a:solidFill>
              </a:rPr>
              <a:t>? </a:t>
            </a:r>
            <a:endParaRPr sz="2000" b="1" dirty="0">
              <a:solidFill>
                <a:srgbClr val="C00000"/>
              </a:solidFill>
            </a:endParaRPr>
          </a:p>
          <a:p>
            <a:pPr marL="457200" lvl="0" indent="-311150">
              <a:buClr>
                <a:srgbClr val="C00000"/>
              </a:buClr>
              <a:buSzPct val="100000"/>
              <a:buAutoNum type="arabicPeriod"/>
            </a:pPr>
            <a:r>
              <a:rPr lang="en-US" sz="1600" dirty="0">
                <a:solidFill>
                  <a:srgbClr val="C00000"/>
                </a:solidFill>
              </a:rPr>
              <a:t>A university event that is open to the general public and which minors attend at the sole discretion of their parents or guardians (</a:t>
            </a:r>
            <a:r>
              <a:rPr lang="en-US" sz="1400" dirty="0">
                <a:solidFill>
                  <a:srgbClr val="C00000"/>
                </a:solidFill>
              </a:rPr>
              <a:t>This includes siblings visiting enrolled students</a:t>
            </a:r>
            <a:r>
              <a:rPr lang="en-US" sz="1600" dirty="0">
                <a:solidFill>
                  <a:srgbClr val="C00000"/>
                </a:solidFill>
              </a:rPr>
              <a:t>)</a:t>
            </a:r>
          </a:p>
          <a:p>
            <a:pPr marL="457200" lvl="0" indent="-311150">
              <a:buClr>
                <a:srgbClr val="C00000"/>
              </a:buClr>
              <a:buSzPct val="100000"/>
              <a:buAutoNum type="arabicPeriod"/>
            </a:pPr>
            <a:r>
              <a:rPr lang="en-US" sz="1600" dirty="0">
                <a:solidFill>
                  <a:srgbClr val="C00000"/>
                </a:solidFill>
              </a:rPr>
              <a:t>A group of minors visiting university facilities/premises for the purpose of tours, field trips, or as patrons of educational or entertainment events in which the visit is not overnight and the minors are in the custody of the visiting staff (</a:t>
            </a:r>
            <a:r>
              <a:rPr lang="en-US" sz="1400" dirty="0">
                <a:solidFill>
                  <a:srgbClr val="C00000"/>
                </a:solidFill>
              </a:rPr>
              <a:t>in “audience” w/o any other interaction w/minors</a:t>
            </a:r>
            <a:r>
              <a:rPr lang="en-US" sz="1600" dirty="0">
                <a:solidFill>
                  <a:srgbClr val="C00000"/>
                </a:solidFill>
              </a:rPr>
              <a:t>)</a:t>
            </a:r>
            <a:endParaRPr sz="1600" dirty="0">
              <a:solidFill>
                <a:srgbClr val="C00000"/>
              </a:solidFill>
            </a:endParaRPr>
          </a:p>
          <a:p>
            <a:pPr marL="457200" lvl="0" indent="-311150">
              <a:buClr>
                <a:srgbClr val="C00000"/>
              </a:buClr>
              <a:buSzPct val="100000"/>
              <a:buAutoNum type="arabicPeriod"/>
            </a:pPr>
            <a:r>
              <a:rPr lang="en-US" sz="1600" dirty="0">
                <a:solidFill>
                  <a:srgbClr val="C00000"/>
                </a:solidFill>
              </a:rPr>
              <a:t>A research program that is subject to the Institutional Review Board guidelines, policies, and oversight for research involving human subjects; and minor employees</a:t>
            </a:r>
          </a:p>
          <a:p>
            <a:pPr marL="457200" lvl="0" indent="-311150">
              <a:buClr>
                <a:srgbClr val="C00000"/>
              </a:buClr>
              <a:buSzPct val="100000"/>
              <a:buAutoNum type="arabicPeriod"/>
            </a:pPr>
            <a:r>
              <a:rPr lang="en-US" sz="1600" dirty="0">
                <a:solidFill>
                  <a:srgbClr val="C00000"/>
                </a:solidFill>
              </a:rPr>
              <a:t>Other activities or programs in which the minor is participating at the sole discretion and supervision of their parents, guardians, or chaperones. (</a:t>
            </a:r>
            <a:r>
              <a:rPr lang="en-US" sz="1400" dirty="0">
                <a:solidFill>
                  <a:srgbClr val="C00000"/>
                </a:solidFill>
              </a:rPr>
              <a:t>e.g. visit to the Duck Pond by local pre-school with no Virginia Tech personnel involved</a:t>
            </a:r>
            <a:r>
              <a:rPr lang="en-US" sz="1600" dirty="0">
                <a:solidFill>
                  <a:srgbClr val="C00000"/>
                </a:solidFill>
              </a:rPr>
              <a:t>)</a:t>
            </a:r>
          </a:p>
          <a:p>
            <a:pPr marL="457200" lvl="0" indent="-311150">
              <a:buClr>
                <a:srgbClr val="C00000"/>
              </a:buClr>
              <a:buSzPct val="100000"/>
              <a:buAutoNum type="arabicPeriod"/>
            </a:pPr>
            <a:r>
              <a:rPr lang="en-US" sz="1600" dirty="0">
                <a:solidFill>
                  <a:srgbClr val="C00000"/>
                </a:solidFill>
              </a:rPr>
              <a:t>Part of the licensed child day care centers operated by the university</a:t>
            </a:r>
          </a:p>
          <a:p>
            <a:pPr marL="457200" lvl="0" indent="-311150">
              <a:buClr>
                <a:srgbClr val="C00000"/>
              </a:buClr>
              <a:buSzPct val="100000"/>
              <a:buAutoNum type="arabicPeriod"/>
            </a:pPr>
            <a:r>
              <a:rPr lang="en-US" sz="1600" dirty="0">
                <a:solidFill>
                  <a:srgbClr val="C00000"/>
                </a:solidFill>
              </a:rPr>
              <a:t>A Schiffert Health Center patient interaction</a:t>
            </a:r>
          </a:p>
          <a:p>
            <a:pPr marL="457200" lvl="0" indent="-311150">
              <a:buClr>
                <a:srgbClr val="C00000"/>
              </a:buClr>
              <a:buSzPct val="100000"/>
              <a:buAutoNum type="arabicPeriod"/>
            </a:pPr>
            <a:r>
              <a:rPr lang="en-US" sz="1600" dirty="0">
                <a:solidFill>
                  <a:srgbClr val="C00000"/>
                </a:solidFill>
              </a:rPr>
              <a:t>Minor are enrolled for academic credit or who have been accepted for enrollment</a:t>
            </a:r>
            <a:endParaRPr sz="2000" dirty="0">
              <a:solidFill>
                <a:srgbClr val="C00000"/>
              </a:solidFill>
            </a:endParaRPr>
          </a:p>
        </p:txBody>
      </p:sp>
      <p:sp>
        <p:nvSpPr>
          <p:cNvPr id="6" name="Google Shape;65;p13">
            <a:extLst>
              <a:ext uri="{FF2B5EF4-FFF2-40B4-BE49-F238E27FC236}">
                <a16:creationId xmlns:a16="http://schemas.microsoft.com/office/drawing/2014/main" id="{94E56098-C830-4906-A3A4-D15E21696743}"/>
              </a:ext>
            </a:extLst>
          </p:cNvPr>
          <p:cNvSpPr txBox="1"/>
          <p:nvPr/>
        </p:nvSpPr>
        <p:spPr>
          <a:xfrm>
            <a:off x="675891" y="6350267"/>
            <a:ext cx="559435" cy="432623"/>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solidFill>
                  <a:srgbClr val="C00000"/>
                </a:solidFill>
              </a:rPr>
              <a:t>YES</a:t>
            </a:r>
            <a:endParaRPr dirty="0">
              <a:solidFill>
                <a:srgbClr val="C00000"/>
              </a:solidFill>
            </a:endParaRPr>
          </a:p>
        </p:txBody>
      </p:sp>
      <p:sp>
        <p:nvSpPr>
          <p:cNvPr id="7" name="Google Shape;66;p13">
            <a:extLst>
              <a:ext uri="{FF2B5EF4-FFF2-40B4-BE49-F238E27FC236}">
                <a16:creationId xmlns:a16="http://schemas.microsoft.com/office/drawing/2014/main" id="{C86F15C5-F256-4B94-B6C0-A617E8233756}"/>
              </a:ext>
            </a:extLst>
          </p:cNvPr>
          <p:cNvSpPr txBox="1"/>
          <p:nvPr/>
        </p:nvSpPr>
        <p:spPr>
          <a:xfrm>
            <a:off x="5832352" y="6338095"/>
            <a:ext cx="527295" cy="432624"/>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solidFill>
                  <a:srgbClr val="C00000"/>
                </a:solidFill>
              </a:rPr>
              <a:t>NO</a:t>
            </a:r>
            <a:endParaRPr dirty="0">
              <a:solidFill>
                <a:srgbClr val="C00000"/>
              </a:solidFill>
            </a:endParaRPr>
          </a:p>
        </p:txBody>
      </p:sp>
      <p:sp>
        <p:nvSpPr>
          <p:cNvPr id="10" name="Google Shape;71;p13">
            <a:extLst>
              <a:ext uri="{FF2B5EF4-FFF2-40B4-BE49-F238E27FC236}">
                <a16:creationId xmlns:a16="http://schemas.microsoft.com/office/drawing/2014/main" id="{F7DD165E-65A6-44E4-9D36-4E7018DDED41}"/>
              </a:ext>
            </a:extLst>
          </p:cNvPr>
          <p:cNvSpPr txBox="1"/>
          <p:nvPr/>
        </p:nvSpPr>
        <p:spPr>
          <a:xfrm>
            <a:off x="2301262" y="6351863"/>
            <a:ext cx="2327299" cy="420105"/>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rgbClr val="C00000"/>
                </a:solidFill>
              </a:rPr>
              <a:t>No further action needed</a:t>
            </a:r>
            <a:endParaRPr sz="1600" dirty="0">
              <a:solidFill>
                <a:srgbClr val="C00000"/>
              </a:solidFill>
            </a:endParaRPr>
          </a:p>
        </p:txBody>
      </p:sp>
      <p:sp>
        <p:nvSpPr>
          <p:cNvPr id="11" name="Google Shape;72;p13">
            <a:extLst>
              <a:ext uri="{FF2B5EF4-FFF2-40B4-BE49-F238E27FC236}">
                <a16:creationId xmlns:a16="http://schemas.microsoft.com/office/drawing/2014/main" id="{CDFA4F51-C8A4-417B-A22D-EB28E1188CD0}"/>
              </a:ext>
            </a:extLst>
          </p:cNvPr>
          <p:cNvSpPr txBox="1"/>
          <p:nvPr/>
        </p:nvSpPr>
        <p:spPr>
          <a:xfrm>
            <a:off x="9061703" y="4574511"/>
            <a:ext cx="2723905" cy="2161244"/>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457200" lvl="0" indent="-317500">
              <a:buClr>
                <a:srgbClr val="C00000"/>
              </a:buClr>
              <a:buSzPct val="100000"/>
              <a:buAutoNum type="arabicPeriod"/>
            </a:pPr>
            <a:r>
              <a:rPr lang="en" sz="1600" u="sng" dirty="0">
                <a:solidFill>
                  <a:srgbClr val="C00000"/>
                </a:solidFill>
              </a:rPr>
              <a:t>Register</a:t>
            </a:r>
            <a:r>
              <a:rPr lang="en" sz="1600" dirty="0">
                <a:solidFill>
                  <a:srgbClr val="C00000"/>
                </a:solidFill>
              </a:rPr>
              <a:t> </a:t>
            </a:r>
            <a:r>
              <a:rPr lang="en-US" sz="1600" dirty="0">
                <a:solidFill>
                  <a:srgbClr val="C00000"/>
                </a:solidFill>
              </a:rPr>
              <a:t>with Office of Youth Protection via Website </a:t>
            </a:r>
          </a:p>
          <a:p>
            <a:pPr marL="457200" lvl="0" indent="-317500">
              <a:buClr>
                <a:srgbClr val="C00000"/>
              </a:buClr>
              <a:buSzPct val="100000"/>
              <a:buAutoNum type="arabicPeriod"/>
            </a:pPr>
            <a:r>
              <a:rPr lang="en-US" sz="1600" dirty="0">
                <a:solidFill>
                  <a:srgbClr val="C00000"/>
                </a:solidFill>
              </a:rPr>
              <a:t>Ensure all supervisors of minors receive required</a:t>
            </a:r>
            <a:r>
              <a:rPr lang="en" sz="1600" dirty="0">
                <a:solidFill>
                  <a:srgbClr val="C00000"/>
                </a:solidFill>
              </a:rPr>
              <a:t> </a:t>
            </a:r>
            <a:r>
              <a:rPr lang="en" sz="1600" u="sng" dirty="0">
                <a:solidFill>
                  <a:srgbClr val="C00000"/>
                </a:solidFill>
              </a:rPr>
              <a:t>Training</a:t>
            </a:r>
            <a:endParaRPr sz="1600" dirty="0">
              <a:solidFill>
                <a:srgbClr val="C00000"/>
              </a:solidFill>
            </a:endParaRPr>
          </a:p>
          <a:p>
            <a:pPr marL="457200" lvl="0" indent="-317500" algn="l" rtl="0">
              <a:spcBef>
                <a:spcPts val="0"/>
              </a:spcBef>
              <a:spcAft>
                <a:spcPts val="0"/>
              </a:spcAft>
              <a:buClr>
                <a:srgbClr val="C00000"/>
              </a:buClr>
              <a:buSzPct val="100000"/>
              <a:buAutoNum type="arabicPeriod"/>
            </a:pPr>
            <a:r>
              <a:rPr lang="en" sz="1600" dirty="0">
                <a:solidFill>
                  <a:srgbClr val="C00000"/>
                </a:solidFill>
              </a:rPr>
              <a:t>Complete necessary </a:t>
            </a:r>
            <a:r>
              <a:rPr lang="en" sz="1600" u="sng" dirty="0">
                <a:solidFill>
                  <a:srgbClr val="C00000"/>
                </a:solidFill>
              </a:rPr>
              <a:t>background checks</a:t>
            </a:r>
            <a:endParaRPr sz="1600" dirty="0">
              <a:solidFill>
                <a:srgbClr val="C00000"/>
              </a:solidFill>
            </a:endParaRPr>
          </a:p>
        </p:txBody>
      </p:sp>
      <p:cxnSp>
        <p:nvCxnSpPr>
          <p:cNvPr id="12" name="Google Shape;77;p13">
            <a:extLst>
              <a:ext uri="{FF2B5EF4-FFF2-40B4-BE49-F238E27FC236}">
                <a16:creationId xmlns:a16="http://schemas.microsoft.com/office/drawing/2014/main" id="{B456ED4C-D1DA-4097-94C4-C6A33F3977EF}"/>
              </a:ext>
            </a:extLst>
          </p:cNvPr>
          <p:cNvCxnSpPr>
            <a:cxnSpLocks/>
            <a:stCxn id="6" idx="3"/>
            <a:endCxn id="10" idx="1"/>
          </p:cNvCxnSpPr>
          <p:nvPr/>
        </p:nvCxnSpPr>
        <p:spPr>
          <a:xfrm flipV="1">
            <a:off x="1235326" y="6561916"/>
            <a:ext cx="1065936" cy="4663"/>
          </a:xfrm>
          <a:prstGeom prst="straightConnector1">
            <a:avLst/>
          </a:prstGeom>
          <a:noFill/>
          <a:ln w="28575" cap="flat" cmpd="sng">
            <a:solidFill>
              <a:srgbClr val="FF9933"/>
            </a:solidFill>
            <a:prstDash val="solid"/>
            <a:round/>
            <a:headEnd type="none" w="med" len="med"/>
            <a:tailEnd type="triangle" w="med" len="med"/>
          </a:ln>
        </p:spPr>
      </p:cxnSp>
      <p:cxnSp>
        <p:nvCxnSpPr>
          <p:cNvPr id="13" name="Google Shape;78;p13">
            <a:extLst>
              <a:ext uri="{FF2B5EF4-FFF2-40B4-BE49-F238E27FC236}">
                <a16:creationId xmlns:a16="http://schemas.microsoft.com/office/drawing/2014/main" id="{FF34B9EE-99DE-4300-A665-9A0FA6B65E5C}"/>
              </a:ext>
            </a:extLst>
          </p:cNvPr>
          <p:cNvCxnSpPr>
            <a:cxnSpLocks/>
            <a:stCxn id="7" idx="3"/>
          </p:cNvCxnSpPr>
          <p:nvPr/>
        </p:nvCxnSpPr>
        <p:spPr>
          <a:xfrm>
            <a:off x="6359647" y="6554407"/>
            <a:ext cx="2702056" cy="0"/>
          </a:xfrm>
          <a:prstGeom prst="straightConnector1">
            <a:avLst/>
          </a:prstGeom>
          <a:noFill/>
          <a:ln w="28575" cap="flat" cmpd="sng">
            <a:solidFill>
              <a:srgbClr val="FF9933"/>
            </a:solidFill>
            <a:prstDash val="solid"/>
            <a:round/>
            <a:headEnd type="none" w="med" len="med"/>
            <a:tailEnd type="triangle" w="med" len="med"/>
          </a:ln>
        </p:spPr>
      </p:cxnSp>
      <p:pic>
        <p:nvPicPr>
          <p:cNvPr id="14" name="Picture 13">
            <a:extLst>
              <a:ext uri="{FF2B5EF4-FFF2-40B4-BE49-F238E27FC236}">
                <a16:creationId xmlns:a16="http://schemas.microsoft.com/office/drawing/2014/main" id="{95413A7D-711E-42A1-84A9-75481A4FC9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6042" y="1853518"/>
            <a:ext cx="4086225" cy="2152650"/>
          </a:xfrm>
          <a:prstGeom prst="rect">
            <a:avLst/>
          </a:prstGeom>
        </p:spPr>
      </p:pic>
      <p:sp>
        <p:nvSpPr>
          <p:cNvPr id="15" name="Google Shape;72;p13">
            <a:extLst>
              <a:ext uri="{FF2B5EF4-FFF2-40B4-BE49-F238E27FC236}">
                <a16:creationId xmlns:a16="http://schemas.microsoft.com/office/drawing/2014/main" id="{8E810FB4-206C-4216-96FD-66246AD0F73C}"/>
              </a:ext>
            </a:extLst>
          </p:cNvPr>
          <p:cNvSpPr txBox="1"/>
          <p:nvPr/>
        </p:nvSpPr>
        <p:spPr>
          <a:xfrm>
            <a:off x="8965556" y="3485502"/>
            <a:ext cx="2807198" cy="576906"/>
          </a:xfrm>
          <a:prstGeom prst="rect">
            <a:avLst/>
          </a:prstGeom>
          <a:noFill/>
          <a:ln w="28575" cap="flat" cmpd="sng">
            <a:noFill/>
            <a:prstDash val="solid"/>
            <a:round/>
            <a:headEnd type="none" w="sm" len="sm"/>
            <a:tailEnd type="none" w="sm" len="sm"/>
          </a:ln>
        </p:spPr>
        <p:txBody>
          <a:bodyPr spcFirstLastPara="1" wrap="square" lIns="91425" tIns="91425" rIns="91425" bIns="91425" anchor="t" anchorCtr="0">
            <a:noAutofit/>
          </a:bodyPr>
          <a:lstStyle/>
          <a:p>
            <a:pPr marL="139700" lvl="0" algn="ctr" rtl="0">
              <a:spcBef>
                <a:spcPts val="0"/>
              </a:spcBef>
              <a:spcAft>
                <a:spcPts val="0"/>
              </a:spcAft>
              <a:buClr>
                <a:srgbClr val="C00000"/>
              </a:buClr>
              <a:buSzPts val="1400"/>
            </a:pPr>
            <a:r>
              <a:rPr lang="en-US" b="1" dirty="0">
                <a:solidFill>
                  <a:srgbClr val="C00000"/>
                </a:solidFill>
              </a:rPr>
              <a:t>Office of Youth Protection</a:t>
            </a:r>
          </a:p>
          <a:p>
            <a:pPr marL="139700" lvl="0" algn="ctr" rtl="0">
              <a:spcBef>
                <a:spcPts val="0"/>
              </a:spcBef>
              <a:spcAft>
                <a:spcPts val="0"/>
              </a:spcAft>
              <a:buClr>
                <a:srgbClr val="C00000"/>
              </a:buClr>
              <a:buSzPts val="1400"/>
            </a:pPr>
            <a:r>
              <a:rPr lang="en-US" b="1" dirty="0">
                <a:solidFill>
                  <a:srgbClr val="C00000"/>
                </a:solidFill>
              </a:rPr>
              <a:t>Questions?</a:t>
            </a:r>
          </a:p>
          <a:p>
            <a:pPr marL="139700" lvl="0" algn="ctr" rtl="0">
              <a:spcBef>
                <a:spcPts val="0"/>
              </a:spcBef>
              <a:spcAft>
                <a:spcPts val="0"/>
              </a:spcAft>
              <a:buClr>
                <a:srgbClr val="C00000"/>
              </a:buClr>
              <a:buSzPts val="1400"/>
            </a:pPr>
            <a:r>
              <a:rPr lang="en-US" b="1" dirty="0">
                <a:solidFill>
                  <a:srgbClr val="C00000"/>
                </a:solidFill>
              </a:rPr>
              <a:t>Contact: tmm562@vt.edu</a:t>
            </a:r>
            <a:endParaRPr b="1" dirty="0">
              <a:solidFill>
                <a:srgbClr val="C00000"/>
              </a:solidFill>
            </a:endParaRPr>
          </a:p>
        </p:txBody>
      </p:sp>
      <p:sp>
        <p:nvSpPr>
          <p:cNvPr id="16" name="Google Shape;54;p13">
            <a:extLst>
              <a:ext uri="{FF2B5EF4-FFF2-40B4-BE49-F238E27FC236}">
                <a16:creationId xmlns:a16="http://schemas.microsoft.com/office/drawing/2014/main" id="{ECB59372-52D5-4677-B156-0EED06968357}"/>
              </a:ext>
            </a:extLst>
          </p:cNvPr>
          <p:cNvSpPr txBox="1"/>
          <p:nvPr/>
        </p:nvSpPr>
        <p:spPr>
          <a:xfrm>
            <a:off x="2330833" y="23133"/>
            <a:ext cx="7768163" cy="318493"/>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u="sng" dirty="0">
                <a:solidFill>
                  <a:srgbClr val="C00000"/>
                </a:solidFill>
              </a:rPr>
              <a:t>Safety and Protection of Minors Decision Making Flowchart</a:t>
            </a:r>
            <a:endParaRPr sz="2400" b="1" u="sng" dirty="0">
              <a:solidFill>
                <a:srgbClr val="C00000"/>
              </a:solidFill>
            </a:endParaRPr>
          </a:p>
        </p:txBody>
      </p:sp>
      <p:sp>
        <p:nvSpPr>
          <p:cNvPr id="32" name="Google Shape;60;p13">
            <a:extLst>
              <a:ext uri="{FF2B5EF4-FFF2-40B4-BE49-F238E27FC236}">
                <a16:creationId xmlns:a16="http://schemas.microsoft.com/office/drawing/2014/main" id="{2A74C2EA-2940-4572-8E25-BDAB96FC6DE5}"/>
              </a:ext>
            </a:extLst>
          </p:cNvPr>
          <p:cNvSpPr txBox="1"/>
          <p:nvPr/>
        </p:nvSpPr>
        <p:spPr>
          <a:xfrm>
            <a:off x="1520853" y="1440904"/>
            <a:ext cx="5863235" cy="491127"/>
          </a:xfrm>
          <a:prstGeom prst="rect">
            <a:avLst/>
          </a:prstGeom>
          <a:solidFill>
            <a:schemeClr val="lt1"/>
          </a:solid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0"/>
              </a:spcAft>
              <a:buNone/>
            </a:pPr>
            <a:r>
              <a:rPr lang="en" sz="1600" dirty="0">
                <a:solidFill>
                  <a:srgbClr val="C00000"/>
                </a:solidFill>
              </a:rPr>
              <a:t>Will </a:t>
            </a:r>
            <a:r>
              <a:rPr lang="en-US" sz="1600" dirty="0">
                <a:solidFill>
                  <a:srgbClr val="C00000"/>
                </a:solidFill>
              </a:rPr>
              <a:t>any</a:t>
            </a:r>
            <a:r>
              <a:rPr lang="en" sz="1600" dirty="0">
                <a:solidFill>
                  <a:srgbClr val="C00000"/>
                </a:solidFill>
              </a:rPr>
              <a:t> participants be 17 years or younger on program start date? </a:t>
            </a:r>
            <a:endParaRPr sz="1600" dirty="0">
              <a:solidFill>
                <a:srgbClr val="C00000"/>
              </a:solidFill>
            </a:endParaRPr>
          </a:p>
        </p:txBody>
      </p:sp>
      <p:sp>
        <p:nvSpPr>
          <p:cNvPr id="57" name="Google Shape;63;p13">
            <a:extLst>
              <a:ext uri="{FF2B5EF4-FFF2-40B4-BE49-F238E27FC236}">
                <a16:creationId xmlns:a16="http://schemas.microsoft.com/office/drawing/2014/main" id="{F14A4640-B3B8-4D65-890D-B789D9E25810}"/>
              </a:ext>
            </a:extLst>
          </p:cNvPr>
          <p:cNvSpPr txBox="1"/>
          <p:nvPr/>
        </p:nvSpPr>
        <p:spPr>
          <a:xfrm>
            <a:off x="9881081" y="1743791"/>
            <a:ext cx="1918409" cy="543999"/>
          </a:xfrm>
          <a:prstGeom prst="rect">
            <a:avLst/>
          </a:prstGeom>
          <a:noFill/>
          <a:ln w="28575" cap="flat" cmpd="sng">
            <a:solidFill>
              <a:srgbClr val="FF9933"/>
            </a:solidFill>
            <a:prstDash val="solid"/>
            <a:round/>
            <a:headEnd type="none" w="sm" len="sm"/>
            <a:tailEnd type="none" w="sm" len="sm"/>
          </a:ln>
        </p:spPr>
        <p:txBody>
          <a:bodyPr spcFirstLastPara="1" wrap="square" lIns="91425" tIns="0" rIns="91425" bIns="91425" anchor="t" anchorCtr="0">
            <a:noAutofit/>
          </a:bodyPr>
          <a:lstStyle/>
          <a:p>
            <a:pPr marL="0" lvl="0" indent="0" algn="l" rtl="0">
              <a:spcBef>
                <a:spcPts val="0"/>
              </a:spcBef>
              <a:spcAft>
                <a:spcPts val="0"/>
              </a:spcAft>
              <a:buNone/>
            </a:pPr>
            <a:r>
              <a:rPr lang="en" sz="1600" dirty="0">
                <a:solidFill>
                  <a:srgbClr val="C00000"/>
                </a:solidFill>
              </a:rPr>
              <a:t>No further action needed</a:t>
            </a:r>
            <a:endParaRPr sz="1600" dirty="0">
              <a:solidFill>
                <a:srgbClr val="C00000"/>
              </a:solidFill>
            </a:endParaRPr>
          </a:p>
        </p:txBody>
      </p:sp>
      <p:cxnSp>
        <p:nvCxnSpPr>
          <p:cNvPr id="65" name="Google Shape;74;p13">
            <a:extLst>
              <a:ext uri="{FF2B5EF4-FFF2-40B4-BE49-F238E27FC236}">
                <a16:creationId xmlns:a16="http://schemas.microsoft.com/office/drawing/2014/main" id="{D5E47445-9CC8-4B02-8B14-3741F34CDCE4}"/>
              </a:ext>
            </a:extLst>
          </p:cNvPr>
          <p:cNvCxnSpPr>
            <a:cxnSpLocks/>
          </p:cNvCxnSpPr>
          <p:nvPr/>
        </p:nvCxnSpPr>
        <p:spPr>
          <a:xfrm>
            <a:off x="7384088" y="1853518"/>
            <a:ext cx="1106361" cy="32504"/>
          </a:xfrm>
          <a:prstGeom prst="straightConnector1">
            <a:avLst/>
          </a:prstGeom>
          <a:noFill/>
          <a:ln w="28575" cap="flat" cmpd="sng">
            <a:solidFill>
              <a:srgbClr val="FF9933"/>
            </a:solidFill>
            <a:prstDash val="solid"/>
            <a:round/>
            <a:headEnd type="none" w="med" len="med"/>
            <a:tailEnd type="triangle" w="med" len="med"/>
          </a:ln>
        </p:spPr>
      </p:cxnSp>
      <p:sp>
        <p:nvSpPr>
          <p:cNvPr id="79" name="Google Shape;62;p13">
            <a:extLst>
              <a:ext uri="{FF2B5EF4-FFF2-40B4-BE49-F238E27FC236}">
                <a16:creationId xmlns:a16="http://schemas.microsoft.com/office/drawing/2014/main" id="{11C06194-EE61-42C5-AEC8-7C32CDCCE4F9}"/>
              </a:ext>
            </a:extLst>
          </p:cNvPr>
          <p:cNvSpPr txBox="1"/>
          <p:nvPr/>
        </p:nvSpPr>
        <p:spPr>
          <a:xfrm>
            <a:off x="423917" y="1476067"/>
            <a:ext cx="585339" cy="435803"/>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1600" dirty="0">
                <a:solidFill>
                  <a:srgbClr val="C00000"/>
                </a:solidFill>
              </a:rPr>
              <a:t>YES</a:t>
            </a:r>
            <a:endParaRPr dirty="0">
              <a:solidFill>
                <a:srgbClr val="C00000"/>
              </a:solidFill>
            </a:endParaRPr>
          </a:p>
        </p:txBody>
      </p:sp>
      <p:cxnSp>
        <p:nvCxnSpPr>
          <p:cNvPr id="81" name="Google Shape;74;p13">
            <a:extLst>
              <a:ext uri="{FF2B5EF4-FFF2-40B4-BE49-F238E27FC236}">
                <a16:creationId xmlns:a16="http://schemas.microsoft.com/office/drawing/2014/main" id="{D33C11D2-0D05-4900-A1B2-DCDCE53FBF50}"/>
              </a:ext>
            </a:extLst>
          </p:cNvPr>
          <p:cNvCxnSpPr>
            <a:cxnSpLocks/>
            <a:stCxn id="32" idx="1"/>
            <a:endCxn id="79" idx="3"/>
          </p:cNvCxnSpPr>
          <p:nvPr/>
        </p:nvCxnSpPr>
        <p:spPr>
          <a:xfrm flipH="1">
            <a:off x="1009256" y="1686468"/>
            <a:ext cx="511597" cy="7501"/>
          </a:xfrm>
          <a:prstGeom prst="straightConnector1">
            <a:avLst/>
          </a:prstGeom>
          <a:noFill/>
          <a:ln w="28575" cap="flat" cmpd="sng">
            <a:solidFill>
              <a:srgbClr val="FF9933"/>
            </a:solidFill>
            <a:prstDash val="solid"/>
            <a:round/>
            <a:headEnd type="none" w="med" len="med"/>
            <a:tailEnd type="triangle" w="med" len="med"/>
          </a:ln>
        </p:spPr>
      </p:cxnSp>
      <p:cxnSp>
        <p:nvCxnSpPr>
          <p:cNvPr id="101" name="Google Shape;74;p13">
            <a:extLst>
              <a:ext uri="{FF2B5EF4-FFF2-40B4-BE49-F238E27FC236}">
                <a16:creationId xmlns:a16="http://schemas.microsoft.com/office/drawing/2014/main" id="{09187550-B4EC-4048-A1C3-1F5E523F0089}"/>
              </a:ext>
            </a:extLst>
          </p:cNvPr>
          <p:cNvCxnSpPr>
            <a:cxnSpLocks/>
          </p:cNvCxnSpPr>
          <p:nvPr/>
        </p:nvCxnSpPr>
        <p:spPr>
          <a:xfrm>
            <a:off x="951700" y="6174021"/>
            <a:ext cx="0" cy="177290"/>
          </a:xfrm>
          <a:prstGeom prst="straightConnector1">
            <a:avLst/>
          </a:prstGeom>
          <a:noFill/>
          <a:ln w="28575" cap="flat" cmpd="sng">
            <a:solidFill>
              <a:srgbClr val="FF9933"/>
            </a:solidFill>
            <a:prstDash val="solid"/>
            <a:round/>
            <a:headEnd type="none" w="med" len="med"/>
            <a:tailEnd type="triangle" w="med" len="med"/>
          </a:ln>
        </p:spPr>
      </p:cxnSp>
      <p:cxnSp>
        <p:nvCxnSpPr>
          <p:cNvPr id="102" name="Google Shape;74;p13">
            <a:extLst>
              <a:ext uri="{FF2B5EF4-FFF2-40B4-BE49-F238E27FC236}">
                <a16:creationId xmlns:a16="http://schemas.microsoft.com/office/drawing/2014/main" id="{83307FA2-0C85-4632-92FD-8931B7A9B84B}"/>
              </a:ext>
            </a:extLst>
          </p:cNvPr>
          <p:cNvCxnSpPr>
            <a:cxnSpLocks/>
          </p:cNvCxnSpPr>
          <p:nvPr/>
        </p:nvCxnSpPr>
        <p:spPr>
          <a:xfrm flipH="1">
            <a:off x="6086275" y="6174021"/>
            <a:ext cx="9724" cy="158440"/>
          </a:xfrm>
          <a:prstGeom prst="straightConnector1">
            <a:avLst/>
          </a:prstGeom>
          <a:noFill/>
          <a:ln w="28575" cap="flat" cmpd="sng">
            <a:solidFill>
              <a:srgbClr val="FF9933"/>
            </a:solidFill>
            <a:prstDash val="solid"/>
            <a:round/>
            <a:headEnd type="none" w="med" len="med"/>
            <a:tailEnd type="triangle" w="med" len="med"/>
          </a:ln>
        </p:spPr>
      </p:cxnSp>
      <p:cxnSp>
        <p:nvCxnSpPr>
          <p:cNvPr id="53" name="Google Shape;74;p13">
            <a:extLst>
              <a:ext uri="{FF2B5EF4-FFF2-40B4-BE49-F238E27FC236}">
                <a16:creationId xmlns:a16="http://schemas.microsoft.com/office/drawing/2014/main" id="{4FE788A0-0299-4E21-9B05-55511E632931}"/>
              </a:ext>
            </a:extLst>
          </p:cNvPr>
          <p:cNvCxnSpPr>
            <a:cxnSpLocks/>
            <a:endCxn id="57" idx="1"/>
          </p:cNvCxnSpPr>
          <p:nvPr/>
        </p:nvCxnSpPr>
        <p:spPr>
          <a:xfrm flipV="1">
            <a:off x="9313690" y="2015791"/>
            <a:ext cx="567391" cy="59276"/>
          </a:xfrm>
          <a:prstGeom prst="straightConnector1">
            <a:avLst/>
          </a:prstGeom>
          <a:noFill/>
          <a:ln w="28575" cap="flat" cmpd="sng">
            <a:solidFill>
              <a:srgbClr val="FF9933"/>
            </a:solidFill>
            <a:prstDash val="solid"/>
            <a:round/>
            <a:headEnd type="none" w="med" len="med"/>
            <a:tailEnd type="triangle" w="med" len="med"/>
          </a:ln>
        </p:spPr>
      </p:cxnSp>
      <p:sp>
        <p:nvSpPr>
          <p:cNvPr id="30" name="Google Shape;60;p13">
            <a:extLst>
              <a:ext uri="{FF2B5EF4-FFF2-40B4-BE49-F238E27FC236}">
                <a16:creationId xmlns:a16="http://schemas.microsoft.com/office/drawing/2014/main" id="{1F4365F6-749B-47DE-9E3C-2F2414B66C13}"/>
              </a:ext>
            </a:extLst>
          </p:cNvPr>
          <p:cNvSpPr txBox="1"/>
          <p:nvPr/>
        </p:nvSpPr>
        <p:spPr>
          <a:xfrm>
            <a:off x="1520854" y="2000611"/>
            <a:ext cx="5863234" cy="610543"/>
          </a:xfrm>
          <a:prstGeom prst="rect">
            <a:avLst/>
          </a:prstGeom>
          <a:solidFill>
            <a:schemeClr val="lt1"/>
          </a:solid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0"/>
              </a:spcAft>
              <a:buNone/>
            </a:pPr>
            <a:r>
              <a:rPr lang="en" sz="1600" dirty="0">
                <a:solidFill>
                  <a:srgbClr val="C00000"/>
                </a:solidFill>
              </a:rPr>
              <a:t>Will </a:t>
            </a:r>
            <a:r>
              <a:rPr lang="en-US" sz="1600" dirty="0">
                <a:solidFill>
                  <a:srgbClr val="C00000"/>
                </a:solidFill>
              </a:rPr>
              <a:t>program staff be taking care/control of minors from parent(s) or guardian(s)</a:t>
            </a:r>
            <a:r>
              <a:rPr lang="en" sz="1600" dirty="0">
                <a:solidFill>
                  <a:srgbClr val="C00000"/>
                </a:solidFill>
              </a:rPr>
              <a:t>? </a:t>
            </a:r>
            <a:endParaRPr sz="1600" dirty="0">
              <a:solidFill>
                <a:srgbClr val="C00000"/>
              </a:solidFill>
            </a:endParaRPr>
          </a:p>
        </p:txBody>
      </p:sp>
      <p:cxnSp>
        <p:nvCxnSpPr>
          <p:cNvPr id="45" name="Google Shape;74;p13">
            <a:extLst>
              <a:ext uri="{FF2B5EF4-FFF2-40B4-BE49-F238E27FC236}">
                <a16:creationId xmlns:a16="http://schemas.microsoft.com/office/drawing/2014/main" id="{BF4FA3DD-39B9-48C2-8AFC-1917F2F90714}"/>
              </a:ext>
            </a:extLst>
          </p:cNvPr>
          <p:cNvCxnSpPr>
            <a:cxnSpLocks/>
          </p:cNvCxnSpPr>
          <p:nvPr/>
        </p:nvCxnSpPr>
        <p:spPr>
          <a:xfrm>
            <a:off x="689310" y="2510887"/>
            <a:ext cx="0" cy="177290"/>
          </a:xfrm>
          <a:prstGeom prst="straightConnector1">
            <a:avLst/>
          </a:prstGeom>
          <a:noFill/>
          <a:ln w="28575" cap="flat" cmpd="sng">
            <a:solidFill>
              <a:srgbClr val="FF9933"/>
            </a:solidFill>
            <a:prstDash val="solid"/>
            <a:round/>
            <a:headEnd type="none" w="med" len="med"/>
            <a:tailEnd type="triangle" w="med" len="med"/>
          </a:ln>
        </p:spPr>
      </p:cxnSp>
      <p:cxnSp>
        <p:nvCxnSpPr>
          <p:cNvPr id="54" name="Google Shape;74;p13">
            <a:extLst>
              <a:ext uri="{FF2B5EF4-FFF2-40B4-BE49-F238E27FC236}">
                <a16:creationId xmlns:a16="http://schemas.microsoft.com/office/drawing/2014/main" id="{676D2469-B4E6-4311-A24C-37D9588D4BA8}"/>
              </a:ext>
            </a:extLst>
          </p:cNvPr>
          <p:cNvCxnSpPr>
            <a:cxnSpLocks/>
          </p:cNvCxnSpPr>
          <p:nvPr/>
        </p:nvCxnSpPr>
        <p:spPr>
          <a:xfrm>
            <a:off x="1019666" y="1825176"/>
            <a:ext cx="483191" cy="295364"/>
          </a:xfrm>
          <a:prstGeom prst="straightConnector1">
            <a:avLst/>
          </a:prstGeom>
          <a:noFill/>
          <a:ln w="28575" cap="flat" cmpd="sng">
            <a:solidFill>
              <a:srgbClr val="FF9933"/>
            </a:solidFill>
            <a:prstDash val="solid"/>
            <a:round/>
            <a:headEnd type="none" w="med" len="med"/>
            <a:tailEnd type="triangle" w="med" len="med"/>
          </a:ln>
        </p:spPr>
      </p:cxnSp>
      <p:sp>
        <p:nvSpPr>
          <p:cNvPr id="55" name="Google Shape;62;p13">
            <a:extLst>
              <a:ext uri="{FF2B5EF4-FFF2-40B4-BE49-F238E27FC236}">
                <a16:creationId xmlns:a16="http://schemas.microsoft.com/office/drawing/2014/main" id="{2D771C73-553F-4643-870E-6F43205434A1}"/>
              </a:ext>
            </a:extLst>
          </p:cNvPr>
          <p:cNvSpPr txBox="1"/>
          <p:nvPr/>
        </p:nvSpPr>
        <p:spPr>
          <a:xfrm>
            <a:off x="8540587" y="1740528"/>
            <a:ext cx="722965" cy="463448"/>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solidFill>
                  <a:srgbClr val="C00000"/>
                </a:solidFill>
              </a:rPr>
              <a:t>NO</a:t>
            </a:r>
            <a:endParaRPr dirty="0">
              <a:solidFill>
                <a:srgbClr val="C00000"/>
              </a:solidFill>
            </a:endParaRPr>
          </a:p>
        </p:txBody>
      </p:sp>
      <p:cxnSp>
        <p:nvCxnSpPr>
          <p:cNvPr id="56" name="Google Shape;74;p13">
            <a:extLst>
              <a:ext uri="{FF2B5EF4-FFF2-40B4-BE49-F238E27FC236}">
                <a16:creationId xmlns:a16="http://schemas.microsoft.com/office/drawing/2014/main" id="{7756920E-1A52-45C7-86EC-98084BCF8E80}"/>
              </a:ext>
            </a:extLst>
          </p:cNvPr>
          <p:cNvCxnSpPr>
            <a:cxnSpLocks/>
          </p:cNvCxnSpPr>
          <p:nvPr/>
        </p:nvCxnSpPr>
        <p:spPr>
          <a:xfrm flipV="1">
            <a:off x="7370782" y="2091283"/>
            <a:ext cx="1119667" cy="338456"/>
          </a:xfrm>
          <a:prstGeom prst="straightConnector1">
            <a:avLst/>
          </a:prstGeom>
          <a:noFill/>
          <a:ln w="28575" cap="flat" cmpd="sng">
            <a:solidFill>
              <a:srgbClr val="FF9933"/>
            </a:solidFill>
            <a:prstDash val="solid"/>
            <a:round/>
            <a:headEnd type="none" w="med" len="med"/>
            <a:tailEnd type="triangle" w="med" len="med"/>
          </a:ln>
        </p:spPr>
      </p:cxnSp>
      <p:sp>
        <p:nvSpPr>
          <p:cNvPr id="63" name="Google Shape;62;p13">
            <a:extLst>
              <a:ext uri="{FF2B5EF4-FFF2-40B4-BE49-F238E27FC236}">
                <a16:creationId xmlns:a16="http://schemas.microsoft.com/office/drawing/2014/main" id="{E494D872-1C1D-4F92-A1CA-B499F4CA5C30}"/>
              </a:ext>
            </a:extLst>
          </p:cNvPr>
          <p:cNvSpPr txBox="1"/>
          <p:nvPr/>
        </p:nvSpPr>
        <p:spPr>
          <a:xfrm>
            <a:off x="440141" y="2075064"/>
            <a:ext cx="585339" cy="435803"/>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1600" dirty="0">
                <a:solidFill>
                  <a:srgbClr val="C00000"/>
                </a:solidFill>
              </a:rPr>
              <a:t>YES</a:t>
            </a:r>
            <a:endParaRPr dirty="0">
              <a:solidFill>
                <a:srgbClr val="C00000"/>
              </a:solidFill>
            </a:endParaRPr>
          </a:p>
        </p:txBody>
      </p:sp>
      <p:cxnSp>
        <p:nvCxnSpPr>
          <p:cNvPr id="64" name="Google Shape;74;p13">
            <a:extLst>
              <a:ext uri="{FF2B5EF4-FFF2-40B4-BE49-F238E27FC236}">
                <a16:creationId xmlns:a16="http://schemas.microsoft.com/office/drawing/2014/main" id="{1F0D07CB-1067-4519-9741-012EA082C103}"/>
              </a:ext>
            </a:extLst>
          </p:cNvPr>
          <p:cNvCxnSpPr>
            <a:cxnSpLocks/>
            <a:stCxn id="30" idx="1"/>
            <a:endCxn id="63" idx="3"/>
          </p:cNvCxnSpPr>
          <p:nvPr/>
        </p:nvCxnSpPr>
        <p:spPr>
          <a:xfrm flipH="1" flipV="1">
            <a:off x="1025480" y="2292966"/>
            <a:ext cx="495374" cy="12917"/>
          </a:xfrm>
          <a:prstGeom prst="straightConnector1">
            <a:avLst/>
          </a:prstGeom>
          <a:noFill/>
          <a:ln w="28575" cap="flat" cmpd="sng">
            <a:solidFill>
              <a:srgbClr val="FF9933"/>
            </a:solidFill>
            <a:prstDash val="solid"/>
            <a:round/>
            <a:headEnd type="none" w="med" len="med"/>
            <a:tailEnd type="triangle" w="med" len="med"/>
          </a:ln>
        </p:spPr>
      </p:cxnSp>
      <p:sp>
        <p:nvSpPr>
          <p:cNvPr id="71" name="Google Shape;62;p13">
            <a:extLst>
              <a:ext uri="{FF2B5EF4-FFF2-40B4-BE49-F238E27FC236}">
                <a16:creationId xmlns:a16="http://schemas.microsoft.com/office/drawing/2014/main" id="{FD2987C4-8FC8-4EDD-9280-B2EC406CA4A2}"/>
              </a:ext>
            </a:extLst>
          </p:cNvPr>
          <p:cNvSpPr txBox="1"/>
          <p:nvPr/>
        </p:nvSpPr>
        <p:spPr>
          <a:xfrm>
            <a:off x="843615" y="497147"/>
            <a:ext cx="585339" cy="463448"/>
          </a:xfrm>
          <a:prstGeom prst="rect">
            <a:avLst/>
          </a:prstGeom>
          <a:noFill/>
          <a:ln w="28575" cap="flat" cmpd="sng">
            <a:solidFill>
              <a:srgbClr val="FF993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1600" dirty="0">
                <a:solidFill>
                  <a:srgbClr val="C00000"/>
                </a:solidFill>
              </a:rPr>
              <a:t>YES</a:t>
            </a:r>
            <a:endParaRPr dirty="0">
              <a:solidFill>
                <a:srgbClr val="C00000"/>
              </a:solidFill>
            </a:endParaRPr>
          </a:p>
        </p:txBody>
      </p:sp>
      <p:cxnSp>
        <p:nvCxnSpPr>
          <p:cNvPr id="75" name="Google Shape;74;p13">
            <a:extLst>
              <a:ext uri="{FF2B5EF4-FFF2-40B4-BE49-F238E27FC236}">
                <a16:creationId xmlns:a16="http://schemas.microsoft.com/office/drawing/2014/main" id="{BB6E2668-4F38-455E-A14B-64F700831704}"/>
              </a:ext>
            </a:extLst>
          </p:cNvPr>
          <p:cNvCxnSpPr>
            <a:cxnSpLocks/>
            <a:stCxn id="71" idx="2"/>
          </p:cNvCxnSpPr>
          <p:nvPr/>
        </p:nvCxnSpPr>
        <p:spPr>
          <a:xfrm>
            <a:off x="1136285" y="960595"/>
            <a:ext cx="366572" cy="479797"/>
          </a:xfrm>
          <a:prstGeom prst="straightConnector1">
            <a:avLst/>
          </a:prstGeom>
          <a:noFill/>
          <a:ln w="28575" cap="flat" cmpd="sng">
            <a:solidFill>
              <a:srgbClr val="FF9933"/>
            </a:solidFill>
            <a:prstDash val="solid"/>
            <a:round/>
            <a:headEnd type="none" w="med" len="med"/>
            <a:tailEnd type="triangle" w="med" len="med"/>
          </a:ln>
        </p:spPr>
      </p:cxnSp>
      <p:cxnSp>
        <p:nvCxnSpPr>
          <p:cNvPr id="100" name="Connector: Curved 99">
            <a:extLst>
              <a:ext uri="{FF2B5EF4-FFF2-40B4-BE49-F238E27FC236}">
                <a16:creationId xmlns:a16="http://schemas.microsoft.com/office/drawing/2014/main" id="{68A450EE-5E80-4256-BBE8-091F40762BCC}"/>
              </a:ext>
            </a:extLst>
          </p:cNvPr>
          <p:cNvCxnSpPr>
            <a:cxnSpLocks/>
            <a:endCxn id="71" idx="3"/>
          </p:cNvCxnSpPr>
          <p:nvPr/>
        </p:nvCxnSpPr>
        <p:spPr>
          <a:xfrm rot="10800000">
            <a:off x="1428954" y="728872"/>
            <a:ext cx="607436" cy="453081"/>
          </a:xfrm>
          <a:prstGeom prst="curvedConnector3">
            <a:avLst>
              <a:gd name="adj1" fmla="val 50000"/>
            </a:avLst>
          </a:prstGeom>
          <a:ln w="28575">
            <a:solidFill>
              <a:srgbClr val="FF9933"/>
            </a:solidFill>
            <a:tailEnd type="triangle"/>
          </a:ln>
        </p:spPr>
        <p:style>
          <a:lnRef idx="3">
            <a:schemeClr val="accent2"/>
          </a:lnRef>
          <a:fillRef idx="0">
            <a:schemeClr val="accent2"/>
          </a:fillRef>
          <a:effectRef idx="2">
            <a:schemeClr val="accent2"/>
          </a:effectRef>
          <a:fontRef idx="minor">
            <a:schemeClr val="tx1"/>
          </a:fontRef>
        </p:style>
      </p:cxnSp>
      <p:cxnSp>
        <p:nvCxnSpPr>
          <p:cNvPr id="58" name="Connector: Curved 57">
            <a:extLst>
              <a:ext uri="{FF2B5EF4-FFF2-40B4-BE49-F238E27FC236}">
                <a16:creationId xmlns:a16="http://schemas.microsoft.com/office/drawing/2014/main" id="{3DCC0907-E259-42CD-B055-5A68753155D1}"/>
              </a:ext>
            </a:extLst>
          </p:cNvPr>
          <p:cNvCxnSpPr>
            <a:cxnSpLocks/>
          </p:cNvCxnSpPr>
          <p:nvPr/>
        </p:nvCxnSpPr>
        <p:spPr>
          <a:xfrm rot="10800000" flipV="1">
            <a:off x="9313691" y="1338606"/>
            <a:ext cx="895539" cy="508634"/>
          </a:xfrm>
          <a:prstGeom prst="curvedConnector3">
            <a:avLst>
              <a:gd name="adj1" fmla="val 50000"/>
            </a:avLst>
          </a:prstGeom>
          <a:ln w="28575">
            <a:solidFill>
              <a:srgbClr val="FF9933"/>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77061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344</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Miles, Tim</dc:creator>
  <cp:lastModifiedBy>Miles, Tim</cp:lastModifiedBy>
  <cp:revision>38</cp:revision>
  <dcterms:created xsi:type="dcterms:W3CDTF">2021-06-02T15:00:56Z</dcterms:created>
  <dcterms:modified xsi:type="dcterms:W3CDTF">2022-04-20T19:43:55Z</dcterms:modified>
</cp:coreProperties>
</file>